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5"/>
  </p:notesMasterIdLst>
  <p:handoutMasterIdLst>
    <p:handoutMasterId r:id="rId16"/>
  </p:handoutMasterIdLst>
  <p:sldIdLst>
    <p:sldId id="309" r:id="rId5"/>
    <p:sldId id="292" r:id="rId6"/>
    <p:sldId id="313" r:id="rId7"/>
    <p:sldId id="317" r:id="rId8"/>
    <p:sldId id="321" r:id="rId9"/>
    <p:sldId id="322" r:id="rId10"/>
    <p:sldId id="323" r:id="rId11"/>
    <p:sldId id="316" r:id="rId12"/>
    <p:sldId id="318" r:id="rId13"/>
    <p:sldId id="30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24" autoAdjust="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C821F-6383-49AE-AD85-9D309690289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317A11-E8C3-489F-B80E-DBECF6C1DF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 recommend launching generally Group B presented significantly better results compared to group A</a:t>
          </a:r>
          <a:endParaRPr lang="en-US"/>
        </a:p>
      </dgm:t>
    </dgm:pt>
    <dgm:pt modelId="{2AF3DE21-3FD4-4FE7-8ABE-887650CD03D7}" type="parTrans" cxnId="{F9AADA69-7063-4061-9986-D427C96B46E0}">
      <dgm:prSet/>
      <dgm:spPr/>
      <dgm:t>
        <a:bodyPr/>
        <a:lstStyle/>
        <a:p>
          <a:endParaRPr lang="en-US"/>
        </a:p>
      </dgm:t>
    </dgm:pt>
    <dgm:pt modelId="{D97EF412-34C1-4527-916F-FA4CDD434213}" type="sibTrans" cxnId="{F9AADA69-7063-4061-9986-D427C96B46E0}">
      <dgm:prSet/>
      <dgm:spPr/>
      <dgm:t>
        <a:bodyPr/>
        <a:lstStyle/>
        <a:p>
          <a:endParaRPr lang="en-US"/>
        </a:p>
      </dgm:t>
    </dgm:pt>
    <dgm:pt modelId="{7080C8CB-9743-4512-9496-91F077EB93D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new feature is at low cost hence a positive cost benefit</a:t>
          </a:r>
          <a:endParaRPr lang="en-US"/>
        </a:p>
      </dgm:t>
    </dgm:pt>
    <dgm:pt modelId="{847AAE56-E0F5-4A41-9C6E-B758A8441639}" type="parTrans" cxnId="{21C0E832-7F51-47C1-B7D7-72990C8439FD}">
      <dgm:prSet/>
      <dgm:spPr/>
      <dgm:t>
        <a:bodyPr/>
        <a:lstStyle/>
        <a:p>
          <a:endParaRPr lang="en-US"/>
        </a:p>
      </dgm:t>
    </dgm:pt>
    <dgm:pt modelId="{42E05B93-6AC8-4EC5-8BDC-1EBBDA4761D1}" type="sibTrans" cxnId="{21C0E832-7F51-47C1-B7D7-72990C8439FD}">
      <dgm:prSet/>
      <dgm:spPr/>
      <dgm:t>
        <a:bodyPr/>
        <a:lstStyle/>
        <a:p>
          <a:endParaRPr lang="en-US"/>
        </a:p>
      </dgm:t>
    </dgm:pt>
    <dgm:pt modelId="{97E0452B-43E2-458C-91E5-86C5B297C79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 would recommend a bigger sample and longer period</a:t>
          </a:r>
          <a:endParaRPr lang="en-US"/>
        </a:p>
      </dgm:t>
    </dgm:pt>
    <dgm:pt modelId="{5C0B4500-79E5-491D-9EBB-2448C46FB2DE}" type="parTrans" cxnId="{01CBF184-DE11-4366-9EB7-BC180BA3AE35}">
      <dgm:prSet/>
      <dgm:spPr/>
      <dgm:t>
        <a:bodyPr/>
        <a:lstStyle/>
        <a:p>
          <a:endParaRPr lang="en-US"/>
        </a:p>
      </dgm:t>
    </dgm:pt>
    <dgm:pt modelId="{6A6CD096-2EA1-46DF-B649-E472FC47AC09}" type="sibTrans" cxnId="{01CBF184-DE11-4366-9EB7-BC180BA3AE35}">
      <dgm:prSet/>
      <dgm:spPr/>
      <dgm:t>
        <a:bodyPr/>
        <a:lstStyle/>
        <a:p>
          <a:endParaRPr lang="en-US"/>
        </a:p>
      </dgm:t>
    </dgm:pt>
    <dgm:pt modelId="{8A936993-DF98-4500-9CA9-5761550E1C19}" type="pres">
      <dgm:prSet presAssocID="{668C821F-6383-49AE-AD85-9D309690289D}" presName="root" presStyleCnt="0">
        <dgm:presLayoutVars>
          <dgm:dir/>
          <dgm:resizeHandles val="exact"/>
        </dgm:presLayoutVars>
      </dgm:prSet>
      <dgm:spPr/>
    </dgm:pt>
    <dgm:pt modelId="{C4F949D6-0453-4B4F-8133-6656BFE5BD0D}" type="pres">
      <dgm:prSet presAssocID="{29317A11-E8C3-489F-B80E-DBECF6C1DF36}" presName="compNode" presStyleCnt="0"/>
      <dgm:spPr/>
    </dgm:pt>
    <dgm:pt modelId="{7A172C1C-685D-42AD-BA54-242566CE88B3}" type="pres">
      <dgm:prSet presAssocID="{29317A11-E8C3-489F-B80E-DBECF6C1DF36}" presName="bgRect" presStyleLbl="bgShp" presStyleIdx="0" presStyleCnt="3"/>
      <dgm:spPr/>
    </dgm:pt>
    <dgm:pt modelId="{803E6B15-76B2-43C6-83A8-DB3171D633DF}" type="pres">
      <dgm:prSet presAssocID="{29317A11-E8C3-489F-B80E-DBECF6C1DF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79D4BF2-AD9C-458F-A363-0B44C36B4994}" type="pres">
      <dgm:prSet presAssocID="{29317A11-E8C3-489F-B80E-DBECF6C1DF36}" presName="spaceRect" presStyleCnt="0"/>
      <dgm:spPr/>
    </dgm:pt>
    <dgm:pt modelId="{F41B1952-68E1-40E8-97CE-36F0892B5F55}" type="pres">
      <dgm:prSet presAssocID="{29317A11-E8C3-489F-B80E-DBECF6C1DF36}" presName="parTx" presStyleLbl="revTx" presStyleIdx="0" presStyleCnt="3">
        <dgm:presLayoutVars>
          <dgm:chMax val="0"/>
          <dgm:chPref val="0"/>
        </dgm:presLayoutVars>
      </dgm:prSet>
      <dgm:spPr/>
    </dgm:pt>
    <dgm:pt modelId="{D323A571-E97E-48F8-9967-D63C3555A102}" type="pres">
      <dgm:prSet presAssocID="{D97EF412-34C1-4527-916F-FA4CDD434213}" presName="sibTrans" presStyleCnt="0"/>
      <dgm:spPr/>
    </dgm:pt>
    <dgm:pt modelId="{1E9C1BA5-312B-474E-88A7-1DB59667C3F3}" type="pres">
      <dgm:prSet presAssocID="{7080C8CB-9743-4512-9496-91F077EB93D0}" presName="compNode" presStyleCnt="0"/>
      <dgm:spPr/>
    </dgm:pt>
    <dgm:pt modelId="{A617FDDE-865F-4ADA-825B-2C6E9A4798A6}" type="pres">
      <dgm:prSet presAssocID="{7080C8CB-9743-4512-9496-91F077EB93D0}" presName="bgRect" presStyleLbl="bgShp" presStyleIdx="1" presStyleCnt="3"/>
      <dgm:spPr/>
    </dgm:pt>
    <dgm:pt modelId="{071F0951-60B2-45B2-93CB-9B30ADFA429B}" type="pres">
      <dgm:prSet presAssocID="{7080C8CB-9743-4512-9496-91F077EB93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48B9A50-2A22-4460-BD08-9DB42F01434A}" type="pres">
      <dgm:prSet presAssocID="{7080C8CB-9743-4512-9496-91F077EB93D0}" presName="spaceRect" presStyleCnt="0"/>
      <dgm:spPr/>
    </dgm:pt>
    <dgm:pt modelId="{B0285884-B8BD-4CCF-81E5-0273E778825C}" type="pres">
      <dgm:prSet presAssocID="{7080C8CB-9743-4512-9496-91F077EB93D0}" presName="parTx" presStyleLbl="revTx" presStyleIdx="1" presStyleCnt="3">
        <dgm:presLayoutVars>
          <dgm:chMax val="0"/>
          <dgm:chPref val="0"/>
        </dgm:presLayoutVars>
      </dgm:prSet>
      <dgm:spPr/>
    </dgm:pt>
    <dgm:pt modelId="{EBA26E79-871C-497B-817D-F35CD0F42563}" type="pres">
      <dgm:prSet presAssocID="{42E05B93-6AC8-4EC5-8BDC-1EBBDA4761D1}" presName="sibTrans" presStyleCnt="0"/>
      <dgm:spPr/>
    </dgm:pt>
    <dgm:pt modelId="{8CFB32FF-D695-4ECF-B0C4-1B0A05083CFE}" type="pres">
      <dgm:prSet presAssocID="{97E0452B-43E2-458C-91E5-86C5B297C790}" presName="compNode" presStyleCnt="0"/>
      <dgm:spPr/>
    </dgm:pt>
    <dgm:pt modelId="{ACF790CC-D803-44A1-9773-4D7743A8EED8}" type="pres">
      <dgm:prSet presAssocID="{97E0452B-43E2-458C-91E5-86C5B297C790}" presName="bgRect" presStyleLbl="bgShp" presStyleIdx="2" presStyleCnt="3"/>
      <dgm:spPr/>
    </dgm:pt>
    <dgm:pt modelId="{B925C4D2-836A-4B0B-B02F-53696A5C5761}" type="pres">
      <dgm:prSet presAssocID="{97E0452B-43E2-458C-91E5-86C5B297C7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AD6F1AF-1359-4B3F-BD29-11241BC90B12}" type="pres">
      <dgm:prSet presAssocID="{97E0452B-43E2-458C-91E5-86C5B297C790}" presName="spaceRect" presStyleCnt="0"/>
      <dgm:spPr/>
    </dgm:pt>
    <dgm:pt modelId="{75BA7699-C85A-4222-B1DD-4EABD17F43F2}" type="pres">
      <dgm:prSet presAssocID="{97E0452B-43E2-458C-91E5-86C5B297C79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C0E832-7F51-47C1-B7D7-72990C8439FD}" srcId="{668C821F-6383-49AE-AD85-9D309690289D}" destId="{7080C8CB-9743-4512-9496-91F077EB93D0}" srcOrd="1" destOrd="0" parTransId="{847AAE56-E0F5-4A41-9C6E-B758A8441639}" sibTransId="{42E05B93-6AC8-4EC5-8BDC-1EBBDA4761D1}"/>
    <dgm:cxn modelId="{2A703A65-2E4B-4427-BF6C-FEE3E77B6AA7}" type="presOf" srcId="{7080C8CB-9743-4512-9496-91F077EB93D0}" destId="{B0285884-B8BD-4CCF-81E5-0273E778825C}" srcOrd="0" destOrd="0" presId="urn:microsoft.com/office/officeart/2018/2/layout/IconVerticalSolidList"/>
    <dgm:cxn modelId="{F9AADA69-7063-4061-9986-D427C96B46E0}" srcId="{668C821F-6383-49AE-AD85-9D309690289D}" destId="{29317A11-E8C3-489F-B80E-DBECF6C1DF36}" srcOrd="0" destOrd="0" parTransId="{2AF3DE21-3FD4-4FE7-8ABE-887650CD03D7}" sibTransId="{D97EF412-34C1-4527-916F-FA4CDD434213}"/>
    <dgm:cxn modelId="{01CBF184-DE11-4366-9EB7-BC180BA3AE35}" srcId="{668C821F-6383-49AE-AD85-9D309690289D}" destId="{97E0452B-43E2-458C-91E5-86C5B297C790}" srcOrd="2" destOrd="0" parTransId="{5C0B4500-79E5-491D-9EBB-2448C46FB2DE}" sibTransId="{6A6CD096-2EA1-46DF-B649-E472FC47AC09}"/>
    <dgm:cxn modelId="{A3393291-548E-46BD-9EDA-7D6F2BC9A58D}" type="presOf" srcId="{668C821F-6383-49AE-AD85-9D309690289D}" destId="{8A936993-DF98-4500-9CA9-5761550E1C19}" srcOrd="0" destOrd="0" presId="urn:microsoft.com/office/officeart/2018/2/layout/IconVerticalSolidList"/>
    <dgm:cxn modelId="{6421769E-8F21-4042-A11E-A168090A84D1}" type="presOf" srcId="{97E0452B-43E2-458C-91E5-86C5B297C790}" destId="{75BA7699-C85A-4222-B1DD-4EABD17F43F2}" srcOrd="0" destOrd="0" presId="urn:microsoft.com/office/officeart/2018/2/layout/IconVerticalSolidList"/>
    <dgm:cxn modelId="{0927B9AB-1151-4ECA-A62A-F7A71433579C}" type="presOf" srcId="{29317A11-E8C3-489F-B80E-DBECF6C1DF36}" destId="{F41B1952-68E1-40E8-97CE-36F0892B5F55}" srcOrd="0" destOrd="0" presId="urn:microsoft.com/office/officeart/2018/2/layout/IconVerticalSolidList"/>
    <dgm:cxn modelId="{F5AF7AE9-1CA3-482A-8BEA-0AEE9DC70FC9}" type="presParOf" srcId="{8A936993-DF98-4500-9CA9-5761550E1C19}" destId="{C4F949D6-0453-4B4F-8133-6656BFE5BD0D}" srcOrd="0" destOrd="0" presId="urn:microsoft.com/office/officeart/2018/2/layout/IconVerticalSolidList"/>
    <dgm:cxn modelId="{87A44918-273B-4C8F-BBFF-82670BB3AEBE}" type="presParOf" srcId="{C4F949D6-0453-4B4F-8133-6656BFE5BD0D}" destId="{7A172C1C-685D-42AD-BA54-242566CE88B3}" srcOrd="0" destOrd="0" presId="urn:microsoft.com/office/officeart/2018/2/layout/IconVerticalSolidList"/>
    <dgm:cxn modelId="{9BD46A6D-062A-487D-9D08-468B93D05F80}" type="presParOf" srcId="{C4F949D6-0453-4B4F-8133-6656BFE5BD0D}" destId="{803E6B15-76B2-43C6-83A8-DB3171D633DF}" srcOrd="1" destOrd="0" presId="urn:microsoft.com/office/officeart/2018/2/layout/IconVerticalSolidList"/>
    <dgm:cxn modelId="{E9674C16-800C-4ECE-8F49-DC2943DEE9D5}" type="presParOf" srcId="{C4F949D6-0453-4B4F-8133-6656BFE5BD0D}" destId="{779D4BF2-AD9C-458F-A363-0B44C36B4994}" srcOrd="2" destOrd="0" presId="urn:microsoft.com/office/officeart/2018/2/layout/IconVerticalSolidList"/>
    <dgm:cxn modelId="{4ADAE995-9CAC-4901-B333-FDBC744FF2B7}" type="presParOf" srcId="{C4F949D6-0453-4B4F-8133-6656BFE5BD0D}" destId="{F41B1952-68E1-40E8-97CE-36F0892B5F55}" srcOrd="3" destOrd="0" presId="urn:microsoft.com/office/officeart/2018/2/layout/IconVerticalSolidList"/>
    <dgm:cxn modelId="{26194CF5-39CC-4F77-9FCA-923EC9058DF1}" type="presParOf" srcId="{8A936993-DF98-4500-9CA9-5761550E1C19}" destId="{D323A571-E97E-48F8-9967-D63C3555A102}" srcOrd="1" destOrd="0" presId="urn:microsoft.com/office/officeart/2018/2/layout/IconVerticalSolidList"/>
    <dgm:cxn modelId="{0C9E9246-1BBB-4562-80EA-C2D45973A7BE}" type="presParOf" srcId="{8A936993-DF98-4500-9CA9-5761550E1C19}" destId="{1E9C1BA5-312B-474E-88A7-1DB59667C3F3}" srcOrd="2" destOrd="0" presId="urn:microsoft.com/office/officeart/2018/2/layout/IconVerticalSolidList"/>
    <dgm:cxn modelId="{C6AE8A2F-AC98-4BA6-A1B9-44EB1E5944ED}" type="presParOf" srcId="{1E9C1BA5-312B-474E-88A7-1DB59667C3F3}" destId="{A617FDDE-865F-4ADA-825B-2C6E9A4798A6}" srcOrd="0" destOrd="0" presId="urn:microsoft.com/office/officeart/2018/2/layout/IconVerticalSolidList"/>
    <dgm:cxn modelId="{B0AB4FA2-AED5-42F4-A285-5B8F051414DD}" type="presParOf" srcId="{1E9C1BA5-312B-474E-88A7-1DB59667C3F3}" destId="{071F0951-60B2-45B2-93CB-9B30ADFA429B}" srcOrd="1" destOrd="0" presId="urn:microsoft.com/office/officeart/2018/2/layout/IconVerticalSolidList"/>
    <dgm:cxn modelId="{A9226438-F417-407A-A19F-8250AFBEBAD7}" type="presParOf" srcId="{1E9C1BA5-312B-474E-88A7-1DB59667C3F3}" destId="{248B9A50-2A22-4460-BD08-9DB42F01434A}" srcOrd="2" destOrd="0" presId="urn:microsoft.com/office/officeart/2018/2/layout/IconVerticalSolidList"/>
    <dgm:cxn modelId="{CD432C18-B21E-4154-A413-44BC15D8EB09}" type="presParOf" srcId="{1E9C1BA5-312B-474E-88A7-1DB59667C3F3}" destId="{B0285884-B8BD-4CCF-81E5-0273E778825C}" srcOrd="3" destOrd="0" presId="urn:microsoft.com/office/officeart/2018/2/layout/IconVerticalSolidList"/>
    <dgm:cxn modelId="{C4BCADD1-E104-4E82-BE38-03562B41DC5D}" type="presParOf" srcId="{8A936993-DF98-4500-9CA9-5761550E1C19}" destId="{EBA26E79-871C-497B-817D-F35CD0F42563}" srcOrd="3" destOrd="0" presId="urn:microsoft.com/office/officeart/2018/2/layout/IconVerticalSolidList"/>
    <dgm:cxn modelId="{09F4A005-CD62-4958-A5BA-953341B3FBB2}" type="presParOf" srcId="{8A936993-DF98-4500-9CA9-5761550E1C19}" destId="{8CFB32FF-D695-4ECF-B0C4-1B0A05083CFE}" srcOrd="4" destOrd="0" presId="urn:microsoft.com/office/officeart/2018/2/layout/IconVerticalSolidList"/>
    <dgm:cxn modelId="{67657B88-FE4E-4617-BEA6-8CD05F5FFCA1}" type="presParOf" srcId="{8CFB32FF-D695-4ECF-B0C4-1B0A05083CFE}" destId="{ACF790CC-D803-44A1-9773-4D7743A8EED8}" srcOrd="0" destOrd="0" presId="urn:microsoft.com/office/officeart/2018/2/layout/IconVerticalSolidList"/>
    <dgm:cxn modelId="{3FA76902-96F6-4B58-A313-A8A832F37135}" type="presParOf" srcId="{8CFB32FF-D695-4ECF-B0C4-1B0A05083CFE}" destId="{B925C4D2-836A-4B0B-B02F-53696A5C5761}" srcOrd="1" destOrd="0" presId="urn:microsoft.com/office/officeart/2018/2/layout/IconVerticalSolidList"/>
    <dgm:cxn modelId="{9B987879-1860-493A-ACBB-6D54DD4A0F7A}" type="presParOf" srcId="{8CFB32FF-D695-4ECF-B0C4-1B0A05083CFE}" destId="{8AD6F1AF-1359-4B3F-BD29-11241BC90B12}" srcOrd="2" destOrd="0" presId="urn:microsoft.com/office/officeart/2018/2/layout/IconVerticalSolidList"/>
    <dgm:cxn modelId="{3061FAB3-1CAD-441C-8DA2-31A0F7459F8F}" type="presParOf" srcId="{8CFB32FF-D695-4ECF-B0C4-1B0A05083CFE}" destId="{75BA7699-C85A-4222-B1DD-4EABD17F43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72C1C-685D-42AD-BA54-242566CE88B3}">
      <dsp:nvSpPr>
        <dsp:cNvPr id="0" name=""/>
        <dsp:cNvSpPr/>
      </dsp:nvSpPr>
      <dsp:spPr>
        <a:xfrm>
          <a:off x="0" y="346"/>
          <a:ext cx="10178065" cy="811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E6B15-76B2-43C6-83A8-DB3171D633DF}">
      <dsp:nvSpPr>
        <dsp:cNvPr id="0" name=""/>
        <dsp:cNvSpPr/>
      </dsp:nvSpPr>
      <dsp:spPr>
        <a:xfrm>
          <a:off x="245400" y="182876"/>
          <a:ext cx="446182" cy="446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B1952-68E1-40E8-97CE-36F0892B5F55}">
      <dsp:nvSpPr>
        <dsp:cNvPr id="0" name=""/>
        <dsp:cNvSpPr/>
      </dsp:nvSpPr>
      <dsp:spPr>
        <a:xfrm>
          <a:off x="936984" y="346"/>
          <a:ext cx="9241080" cy="81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6" tIns="85856" rIns="85856" bIns="858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 recommend launching generally Group B presented significantly better results compared to group A</a:t>
          </a:r>
          <a:endParaRPr lang="en-US" sz="2000" kern="1200"/>
        </a:p>
      </dsp:txBody>
      <dsp:txXfrm>
        <a:off x="936984" y="346"/>
        <a:ext cx="9241080" cy="811241"/>
      </dsp:txXfrm>
    </dsp:sp>
    <dsp:sp modelId="{A617FDDE-865F-4ADA-825B-2C6E9A4798A6}">
      <dsp:nvSpPr>
        <dsp:cNvPr id="0" name=""/>
        <dsp:cNvSpPr/>
      </dsp:nvSpPr>
      <dsp:spPr>
        <a:xfrm>
          <a:off x="0" y="1014398"/>
          <a:ext cx="10178065" cy="811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F0951-60B2-45B2-93CB-9B30ADFA429B}">
      <dsp:nvSpPr>
        <dsp:cNvPr id="0" name=""/>
        <dsp:cNvSpPr/>
      </dsp:nvSpPr>
      <dsp:spPr>
        <a:xfrm>
          <a:off x="245400" y="1196928"/>
          <a:ext cx="446182" cy="446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85884-B8BD-4CCF-81E5-0273E778825C}">
      <dsp:nvSpPr>
        <dsp:cNvPr id="0" name=""/>
        <dsp:cNvSpPr/>
      </dsp:nvSpPr>
      <dsp:spPr>
        <a:xfrm>
          <a:off x="936984" y="1014398"/>
          <a:ext cx="9241080" cy="81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6" tIns="85856" rIns="85856" bIns="858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The new feature is at low cost hence a positive cost benefit</a:t>
          </a:r>
          <a:endParaRPr lang="en-US" sz="2000" kern="1200"/>
        </a:p>
      </dsp:txBody>
      <dsp:txXfrm>
        <a:off x="936984" y="1014398"/>
        <a:ext cx="9241080" cy="811241"/>
      </dsp:txXfrm>
    </dsp:sp>
    <dsp:sp modelId="{ACF790CC-D803-44A1-9773-4D7743A8EED8}">
      <dsp:nvSpPr>
        <dsp:cNvPr id="0" name=""/>
        <dsp:cNvSpPr/>
      </dsp:nvSpPr>
      <dsp:spPr>
        <a:xfrm>
          <a:off x="0" y="2028450"/>
          <a:ext cx="10178065" cy="811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5C4D2-836A-4B0B-B02F-53696A5C5761}">
      <dsp:nvSpPr>
        <dsp:cNvPr id="0" name=""/>
        <dsp:cNvSpPr/>
      </dsp:nvSpPr>
      <dsp:spPr>
        <a:xfrm>
          <a:off x="245400" y="2210980"/>
          <a:ext cx="446182" cy="4461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A7699-C85A-4222-B1DD-4EABD17F43F2}">
      <dsp:nvSpPr>
        <dsp:cNvPr id="0" name=""/>
        <dsp:cNvSpPr/>
      </dsp:nvSpPr>
      <dsp:spPr>
        <a:xfrm>
          <a:off x="936984" y="2028450"/>
          <a:ext cx="9241080" cy="81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6" tIns="85856" rIns="85856" bIns="858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 would recommend a bigger sample and longer period</a:t>
          </a:r>
          <a:endParaRPr lang="en-US" sz="2000" kern="1200"/>
        </a:p>
      </dsp:txBody>
      <dsp:txXfrm>
        <a:off x="936984" y="2028450"/>
        <a:ext cx="9241080" cy="81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74683B-723D-44F9-B6CB-B2114E0382C2}" type="datetime1">
              <a:rPr lang="en-GB" smtClean="0"/>
              <a:t>16/09/2024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FC670-4CD4-49B2-BA1B-21911C7419F1}" type="datetime1">
              <a:rPr lang="en-GB" smtClean="0"/>
              <a:pPr/>
              <a:t>16/09/2024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14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39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76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80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7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84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72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3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05290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0846941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326684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0160983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6089068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787705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206397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81075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146602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51930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301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3884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9390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2951334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998117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4922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6275976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166425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674955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6063357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Contoso business plan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5658C-590B-CA15-307A-0CCA0849FF1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701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074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35" r:id="rId20"/>
    <p:sldLayoutId id="2147483668" r:id="rId21"/>
    <p:sldLayoutId id="2147483673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A/B TESTING FOR GLOBOX MAIN  WEBPAGE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200" b="1" cap="all" dirty="0">
                <a:solidFill>
                  <a:schemeClr val="tx2"/>
                </a:solidFill>
              </a:rPr>
              <a:t>Tendai Zvarevashe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Contoso business plan</a:t>
            </a:r>
          </a:p>
        </p:txBody>
      </p:sp>
      <p:pic>
        <p:nvPicPr>
          <p:cNvPr id="10" name="Graphic 9" descr="Handshake">
            <a:extLst>
              <a:ext uri="{FF2B5EF4-FFF2-40B4-BE49-F238E27FC236}">
                <a16:creationId xmlns:a16="http://schemas.microsoft.com/office/drawing/2014/main" id="{AF6D3985-A806-25CC-114C-0DC49734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b="0">
                <a:solidFill>
                  <a:schemeClr val="accent1"/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174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175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pic>
        <p:nvPicPr>
          <p:cNvPr id="177" name="Graphic 176" descr="Champagne Glasses">
            <a:extLst>
              <a:ext uri="{FF2B5EF4-FFF2-40B4-BE49-F238E27FC236}">
                <a16:creationId xmlns:a16="http://schemas.microsoft.com/office/drawing/2014/main" id="{E2BB1458-8770-3C7F-CBEB-50B0D095C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8226" y="1375132"/>
            <a:ext cx="4125317" cy="4125317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181" name="Content Placeholder 20">
            <a:extLst>
              <a:ext uri="{FF2B5EF4-FFF2-40B4-BE49-F238E27FC236}">
                <a16:creationId xmlns:a16="http://schemas.microsoft.com/office/drawing/2014/main" id="{09D111E2-3C7A-5376-C629-E7D5B23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1424" y="1764437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Promote food and drink offering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Increase conversion and or revenue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Total number of users in the experiment  48943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Duration 13 days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6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63" name="Oval 20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067CC9-7A6D-41BB-53C3-508C6AB1B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47" y="1081149"/>
            <a:ext cx="6739693" cy="446504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AB32898-3DAA-5050-FF56-884B367B7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8" y="855677"/>
            <a:ext cx="3525093" cy="51641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GB" dirty="0">
              <a:solidFill>
                <a:srgbClr val="FFFFFF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rgbClr val="FFFFFF"/>
                </a:solidFill>
              </a:rPr>
              <a:t>An experiment was run on mobile website to highlight key products in the food and drink category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800" dirty="0">
              <a:solidFill>
                <a:srgbClr val="FFFFFF"/>
              </a:solidFill>
            </a:endParaRPr>
          </a:p>
          <a:p>
            <a:pPr algn="just"/>
            <a:endParaRPr lang="en-GB" sz="1800" dirty="0">
              <a:solidFill>
                <a:srgbClr val="FFFFFF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rgbClr val="FFFFFF"/>
                </a:solidFill>
              </a:rPr>
              <a:t>The banner aims to increase conversions and or impact on revenue, which are tracked when users make purchases.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>
              <a:solidFill>
                <a:srgbClr val="FFFFFF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19B51A1E-902D-48AF-9020-955120F399B6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75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1" y="973668"/>
            <a:ext cx="4013156" cy="931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Conversion rate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9D111E2-3C7A-5376-C629-E7D5B23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8712" y="1962398"/>
            <a:ext cx="4072673" cy="34163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Group A</a:t>
            </a:r>
          </a:p>
          <a:p>
            <a:pPr marL="0" indent="0">
              <a:buNone/>
            </a:pPr>
            <a:r>
              <a:rPr lang="en-US" dirty="0"/>
              <a:t>24343 Users</a:t>
            </a:r>
          </a:p>
          <a:p>
            <a:pPr marL="0" indent="0">
              <a:buNone/>
            </a:pPr>
            <a:r>
              <a:rPr lang="en-US" dirty="0"/>
              <a:t>Conversion rate 3.92%</a:t>
            </a:r>
          </a:p>
          <a:p>
            <a:pPr marL="0" indent="0">
              <a:buNone/>
            </a:pPr>
            <a:r>
              <a:rPr lang="en-US" dirty="0"/>
              <a:t>Average amount spent $3.37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B</a:t>
            </a:r>
          </a:p>
          <a:p>
            <a:pPr marL="0" indent="0">
              <a:buNone/>
            </a:pPr>
            <a:r>
              <a:rPr lang="en-US" dirty="0"/>
              <a:t>24600 Users</a:t>
            </a:r>
          </a:p>
          <a:p>
            <a:pPr marL="0" indent="0">
              <a:buNone/>
            </a:pPr>
            <a:r>
              <a:rPr lang="en-US" dirty="0"/>
              <a:t>Conversion rate 4.63%</a:t>
            </a:r>
          </a:p>
          <a:p>
            <a:pPr marL="0" indent="0">
              <a:buNone/>
            </a:pPr>
            <a:r>
              <a:rPr lang="en-US" dirty="0"/>
              <a:t>Average amount spent $3.39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B5CEABB6-07DC-46E8-9B57-56EC44A396E5}" type="slidenum">
              <a:rPr lang="en-US" sz="16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4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8086B-3771-CEB0-5ADD-3407830F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32" b="-1"/>
          <a:stretch/>
        </p:blipFill>
        <p:spPr>
          <a:xfrm>
            <a:off x="5325535" y="461681"/>
            <a:ext cx="6549346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65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215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973668"/>
            <a:ext cx="4177867" cy="1391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Device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9D111E2-3C7A-5376-C629-E7D5B23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1110" y="2603500"/>
            <a:ext cx="4072673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Percentage difference between the groups of 18% </a:t>
            </a:r>
          </a:p>
          <a:p>
            <a:pPr marL="0" indent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B5CEABB6-07DC-46E8-9B57-56EC44A396E5}" type="slidenum">
              <a:rPr lang="en-US" sz="16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5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BD07E-CF0F-E590-FCA2-059E5F52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388" b="1"/>
          <a:stretch/>
        </p:blipFill>
        <p:spPr>
          <a:xfrm>
            <a:off x="5673141" y="355794"/>
            <a:ext cx="6389661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87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651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973668"/>
            <a:ext cx="4177867" cy="1391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Country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9D111E2-3C7A-5376-C629-E7D5B23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1110" y="2603500"/>
            <a:ext cx="4072673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Percentage difference between the groups of 18% </a:t>
            </a:r>
          </a:p>
          <a:p>
            <a:pPr marL="0" indent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B5CEABB6-07DC-46E8-9B57-56EC44A396E5}" type="slidenum">
              <a:rPr lang="en-US" sz="1600" smtClean="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6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8A7F8-0D35-D061-A564-4849B8386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696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0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802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50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973668"/>
            <a:ext cx="4177867" cy="1391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Gender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9D111E2-3C7A-5376-C629-E7D5B23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1110" y="2603500"/>
            <a:ext cx="4072673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Percentage difference between the groups of 18% </a:t>
            </a:r>
          </a:p>
          <a:p>
            <a:pPr marL="0" indent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B5CEABB6-07DC-46E8-9B57-56EC44A396E5}" type="slidenum">
              <a:rPr lang="en-US" sz="1600" smtClean="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7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557B-C1D8-03E1-B44E-E2D1A638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207" b="1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60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516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Distribution of amount spend per user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9D111E2-3C7A-5376-C629-E7D5B239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8528" y="2889185"/>
            <a:ext cx="3227839" cy="3243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No significant difference in amount spent by group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7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3469-8740-9B99-914F-3BE9CCDE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Recommendations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D2631-A9A2-1C91-27C3-EB0DDFF8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15B8F-47BB-5484-98DB-AFC1A2C3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9</a:t>
            </a:fld>
            <a:endParaRPr lang="en-GB" noProof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F7593169-4A39-7C95-D134-2F1F867FAA1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154953" y="3179762"/>
          <a:ext cx="10178065" cy="284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307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199</Words>
  <Application>Microsoft Office PowerPoint</Application>
  <PresentationFormat>Widescreen</PresentationFormat>
  <Paragraphs>59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Wingdings 3</vt:lpstr>
      <vt:lpstr>Ion Boardroom</vt:lpstr>
      <vt:lpstr>A/B TESTING FOR GLOBOX MAIN  WEBPAGE</vt:lpstr>
      <vt:lpstr>CONTEXT</vt:lpstr>
      <vt:lpstr>PowerPoint Presentation</vt:lpstr>
      <vt:lpstr>Conversion rate</vt:lpstr>
      <vt:lpstr>Device</vt:lpstr>
      <vt:lpstr>Country</vt:lpstr>
      <vt:lpstr>Gender</vt:lpstr>
      <vt:lpstr>Distribution of amount spend per user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A/B TESTING FOR GLOBOX MAIN  WEBPAGE</dc:title>
  <dc:creator>Tendai Zvarevashe</dc:creator>
  <cp:lastModifiedBy>Zvarevashe, Tendai T</cp:lastModifiedBy>
  <cp:revision>4</cp:revision>
  <dcterms:created xsi:type="dcterms:W3CDTF">2024-09-05T10:19:44Z</dcterms:created>
  <dcterms:modified xsi:type="dcterms:W3CDTF">2024-09-16T22:18:11Z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bf49ab29-f4da-4d83-b5ca-f40d5a93f0f3_Enabled">
    <vt:lpwstr>true</vt:lpwstr>
  </property>
  <property fmtid="{D5CDD505-2E9C-101B-9397-08002B2CF9AE}" pid="5" name="MSIP_Label_bf49ab29-f4da-4d83-b5ca-f40d5a93f0f3_SetDate">
    <vt:lpwstr>2024-09-05T11:36:05Z</vt:lpwstr>
  </property>
  <property fmtid="{D5CDD505-2E9C-101B-9397-08002B2CF9AE}" pid="6" name="MSIP_Label_bf49ab29-f4da-4d83-b5ca-f40d5a93f0f3_Method">
    <vt:lpwstr>Standard</vt:lpwstr>
  </property>
  <property fmtid="{D5CDD505-2E9C-101B-9397-08002B2CF9AE}" pid="7" name="MSIP_Label_bf49ab29-f4da-4d83-b5ca-f40d5a93f0f3_Name">
    <vt:lpwstr>Confidential</vt:lpwstr>
  </property>
  <property fmtid="{D5CDD505-2E9C-101B-9397-08002B2CF9AE}" pid="8" name="MSIP_Label_bf49ab29-f4da-4d83-b5ca-f40d5a93f0f3_SiteId">
    <vt:lpwstr>75406e2b-2de1-4cff-b842-2a519f5780c7</vt:lpwstr>
  </property>
  <property fmtid="{D5CDD505-2E9C-101B-9397-08002B2CF9AE}" pid="9" name="MSIP_Label_bf49ab29-f4da-4d83-b5ca-f40d5a93f0f3_ActionId">
    <vt:lpwstr>e8b9f0bd-1063-4e51-b601-aadd463cc752</vt:lpwstr>
  </property>
  <property fmtid="{D5CDD505-2E9C-101B-9397-08002B2CF9AE}" pid="10" name="MSIP_Label_bf49ab29-f4da-4d83-b5ca-f40d5a93f0f3_ContentBits">
    <vt:lpwstr>2</vt:lpwstr>
  </property>
  <property fmtid="{D5CDD505-2E9C-101B-9397-08002B2CF9AE}" pid="11" name="ClassificationContentMarkingFooterLocations">
    <vt:lpwstr>Ion Boardroom:10</vt:lpwstr>
  </property>
  <property fmtid="{D5CDD505-2E9C-101B-9397-08002B2CF9AE}" pid="12" name="ClassificationContentMarkingFooterText">
    <vt:lpwstr>Confidential</vt:lpwstr>
  </property>
</Properties>
</file>